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56" r:id="rId6"/>
    <p:sldId id="600" r:id="rId7"/>
    <p:sldId id="601" r:id="rId8"/>
    <p:sldId id="602" r:id="rId9"/>
    <p:sldId id="395" r:id="rId10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004"/>
    <a:srgbClr val="C00000"/>
    <a:srgbClr val="B8292F"/>
    <a:srgbClr val="FFFFFF"/>
    <a:srgbClr val="CC3300"/>
    <a:srgbClr val="FF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rednji slo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272" autoAdjust="0"/>
  </p:normalViewPr>
  <p:slideViewPr>
    <p:cSldViewPr>
      <p:cViewPr varScale="1">
        <p:scale>
          <a:sx n="105" d="100"/>
          <a:sy n="105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223499-159B-4236-927D-EFD48268EC73}" type="datetimeFigureOut">
              <a:rPr lang="sl-SI"/>
              <a:pPr>
                <a:defRPr/>
              </a:pPr>
              <a:t>9. 04. 2020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402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402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33AA0B-7C00-4FB1-BF30-C661E440CFA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404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F06AC1-B846-4456-B088-314959E17596}" type="datetimeFigureOut">
              <a:rPr lang="sl-SI"/>
              <a:pPr>
                <a:defRPr/>
              </a:pPr>
              <a:t>9. 04. 2020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5788"/>
            <a:ext cx="5438775" cy="44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402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8402"/>
            <a:ext cx="2946400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280F89-F2D5-4E63-A986-3E30E60431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18517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58D15D27-0C79-4289-AA60-D7CF57B5F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72816"/>
            <a:ext cx="7848872" cy="2016224"/>
          </a:xfrm>
        </p:spPr>
        <p:txBody>
          <a:bodyPr/>
          <a:lstStyle>
            <a:lvl1pPr algn="ctr">
              <a:defRPr sz="36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376149434"/>
      </p:ext>
    </p:extLst>
  </p:cSld>
  <p:clrMapOvr>
    <a:masterClrMapping/>
  </p:clrMapOvr>
  <p:transition spd="slow"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8488" cy="475262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 algn="l">
              <a:defRPr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0145578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26511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87675" y="6265118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84888" y="626511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E35C-2BC4-4DE3-A857-DEFB7BD17BFE}" type="slidenum">
              <a:rPr lang="sl-S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3624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E3F1691-27EF-4F34-A0DA-18953F483B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56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Kliknite, če želite urediti slog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54" r:id="rId3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 CE Roman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 CE Roman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 CE Roman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 CE Roman" pitchFamily="8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olniska@rlv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olniska@rlv.s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46ED450-DF28-405F-BC39-635B302F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48872" cy="1728192"/>
          </a:xfrm>
        </p:spPr>
        <p:txBody>
          <a:bodyPr/>
          <a:lstStyle/>
          <a:p>
            <a:r>
              <a:rPr lang="sl-SI" b="1" dirty="0"/>
              <a:t>RAVNANJE V ČASU BOLNIŠKE ODSOTNOSTI (povzetek navodil)</a:t>
            </a:r>
            <a:endParaRPr lang="sl-SI" sz="2000" b="1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FC3B3DB1-6454-492F-A84C-F8B01FC6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" y="1340768"/>
            <a:ext cx="8301608" cy="4824536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000" dirty="0"/>
              <a:t>Obvestiti mora neposrednega vodjo.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000" dirty="0"/>
              <a:t>V roku dveh (2) dneh mora Obvesti Službo VZD na: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2000" b="1" dirty="0"/>
              <a:t>03 899 6704 – telefonska tajnica </a:t>
            </a:r>
            <a:r>
              <a:rPr lang="sl-SI" sz="2000" dirty="0"/>
              <a:t>(Ob tem mora povedati: ime in priimek, matično številko, pričetek (datum) bolniške odsotnosti, naslov v času bolniške odsotnosti, način prevzema kontrolnega bolniškega lista, v kolikor bo prevzem preko elektronske pošte, potem je potrebno povedati tudi elektronski naslov).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2000" dirty="0"/>
              <a:t>Ali enako kot v prejšnji alineji poslati na e-poštni naslov: </a:t>
            </a:r>
            <a:r>
              <a:rPr lang="sl-SI" sz="2000" b="1" dirty="0">
                <a:hlinkClick r:id="rId2"/>
              </a:rPr>
              <a:t>bolniska@rlv.si</a:t>
            </a:r>
            <a:r>
              <a:rPr lang="sl-SI" sz="2000" b="1" dirty="0"/>
              <a:t> </a:t>
            </a:r>
            <a:r>
              <a:rPr lang="sl-SI" sz="2000" dirty="0"/>
              <a:t>(ime in priimek, matična številka, pričetek (datum) bolniške odsotnosti in naslov v času bolniške odsotnosti).</a:t>
            </a:r>
            <a:endParaRPr lang="sl-SI" sz="2000" b="1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000" dirty="0"/>
              <a:t>Prevzeti mora kontrolni bolniški list (osebno, sodelavec, sorodnik, elektronska pošta).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000" dirty="0"/>
              <a:t>Kontrolni bolniški list mora dati osebnemu zdravniku v potrditev. V kolikor ni obiska pri zdravniku, sam zapiše začetek in konec bolniške.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6A52097-5C5E-41AA-80C7-B0F064F6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40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sz="3200" dirty="0"/>
              <a:t>KAJ MORA DELAVEC STORITI OB NASTOPU BOLNIŠKE ODSOTNOSTI?</a:t>
            </a:r>
          </a:p>
        </p:txBody>
      </p:sp>
    </p:spTree>
    <p:extLst>
      <p:ext uri="{BB962C8B-B14F-4D97-AF65-F5344CB8AC3E}">
        <p14:creationId xmlns:p14="http://schemas.microsoft.com/office/powerpoint/2010/main" val="125698075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44248669-2681-4F0F-B22A-EEE9237E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404664"/>
            <a:ext cx="8429724" cy="5976664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dirty="0"/>
              <a:t>Neposrednemu vodju mora sporočiti do kdaj ima bolniško odsotnost in kdaj zaključi bolniško odsotnost.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dirty="0"/>
              <a:t>V Službo VZD mora (03 899 6704 ali </a:t>
            </a:r>
            <a:r>
              <a:rPr lang="sl-SI" dirty="0">
                <a:hlinkClick r:id="rId2"/>
              </a:rPr>
              <a:t>bolniska@rlv.si</a:t>
            </a:r>
            <a:r>
              <a:rPr lang="sl-SI" dirty="0"/>
              <a:t>) javiti daljši odhod izven kraja bivanja oz. odhod v tujino, spremembo naslova, zaključek bolniške odsotnosti.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dirty="0"/>
              <a:t>Ves čas bolniške odsotnosti se mora delavec ravnati po navodilih, ki mu jih je v zvezi s postopkom zdravljenja priporočil osebni zdravnik, specialist.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dirty="0"/>
              <a:t>V primeru odsotnosti z dela zaradi nege družinskega člana se mora delavec držati določil ZZVZZ (Zakon o zdravstvenem varstvu in zdravstvenem zavarovanju) in Pravil ter navodil pristojnega zdravnika.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dirty="0"/>
              <a:t>Ob končani bolniški odsotnosti mora delavec javiti datum zaključka bolniške odsotnosti neposrednemu vodji in v Službo VZD.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798097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22080862-DCE1-447B-BC08-F2B59B781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686"/>
            <a:ext cx="8218488" cy="4752628"/>
          </a:xfrm>
        </p:spPr>
        <p:txBody>
          <a:bodyPr/>
          <a:lstStyle/>
          <a:p>
            <a:pPr algn="ctr"/>
            <a:r>
              <a:rPr lang="sl-SI" sz="3200" b="1" dirty="0"/>
              <a:t>Delavec mora poznati in se ravnati po celotnih </a:t>
            </a:r>
            <a:r>
              <a:rPr lang="sl-SI" sz="3200" b="1" u="sng" dirty="0">
                <a:solidFill>
                  <a:srgbClr val="FF0000"/>
                </a:solidFill>
              </a:rPr>
              <a:t>Navodilih o ravnanju delavcev in kontrolorjev v času odsotnosti z dela zaradi bolezni ali poškodbe zaposlenih v Premogovniku Velenje d.o.o. (ali HTZ oz. SIPOTEH)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300027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ASROCK-PC\Users\asrock.HSE\Desktop\Predstavitve\NOP II\Sonce nad šahtom.JPG">
            <a:extLst>
              <a:ext uri="{FF2B5EF4-FFF2-40B4-BE49-F238E27FC236}">
                <a16:creationId xmlns:a16="http://schemas.microsoft.com/office/drawing/2014/main" id="{4997A9E8-2166-4403-866B-EB24BDF3E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74231" cy="68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8C8E51A0-9B5B-4DDE-A379-0F74F1CC1C30}"/>
              </a:ext>
            </a:extLst>
          </p:cNvPr>
          <p:cNvSpPr/>
          <p:nvPr/>
        </p:nvSpPr>
        <p:spPr>
          <a:xfrm>
            <a:off x="3234078" y="836712"/>
            <a:ext cx="270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l-SI" sz="320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SREČNO!</a:t>
            </a:r>
          </a:p>
        </p:txBody>
      </p:sp>
    </p:spTree>
    <p:extLst>
      <p:ext uri="{BB962C8B-B14F-4D97-AF65-F5344CB8AC3E}">
        <p14:creationId xmlns:p14="http://schemas.microsoft.com/office/powerpoint/2010/main" val="2296351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BR0456 (2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Optima CE Roman"/>
        <a:ea typeface=""/>
        <a:cs typeface=""/>
      </a:majorFont>
      <a:minorFont>
        <a:latin typeface="Optima CE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bf4eb15f-0059-4d20-800c-895fcf70144c">2012-05-11T06:52:09+00:00</datum>
    <Ime_x0020_dokumenta xmlns="182dcf74-8eae-410c-92e8-91aa627444a1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79813B92B351489340CE87A203B55B" ma:contentTypeVersion="1" ma:contentTypeDescription="Ustvari nov dokument." ma:contentTypeScope="" ma:versionID="b5448ebe77e90d4e0d29d9851b05d661">
  <xsd:schema xmlns:xsd="http://www.w3.org/2001/XMLSchema" xmlns:xs="http://www.w3.org/2001/XMLSchema" xmlns:p="http://schemas.microsoft.com/office/2006/metadata/properties" xmlns:ns2="bf4eb15f-0059-4d20-800c-895fcf70144c" xmlns:ns3="182dcf74-8eae-410c-92e8-91aa627444a1" targetNamespace="http://schemas.microsoft.com/office/2006/metadata/properties" ma:root="true" ma:fieldsID="6d691c38b4b145a75d25b069c1161780" ns2:_="" ns3:_="">
    <xsd:import namespace="bf4eb15f-0059-4d20-800c-895fcf70144c"/>
    <xsd:import namespace="182dcf74-8eae-410c-92e8-91aa627444a1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3:Ime_x0020_dokumen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eb15f-0059-4d20-800c-895fcf70144c" elementFormDefault="qualified">
    <xsd:import namespace="http://schemas.microsoft.com/office/2006/documentManagement/types"/>
    <xsd:import namespace="http://schemas.microsoft.com/office/infopath/2007/PartnerControls"/>
    <xsd:element name="datum" ma:index="8" nillable="true" ma:displayName="datum" ma:default="[today]" ma:format="DateOnly" ma:internalName="da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dcf74-8eae-410c-92e8-91aa627444a1" elementFormDefault="qualified">
    <xsd:import namespace="http://schemas.microsoft.com/office/2006/documentManagement/types"/>
    <xsd:import namespace="http://schemas.microsoft.com/office/infopath/2007/PartnerControls"/>
    <xsd:element name="Ime_x0020_dokumenta" ma:index="9" nillable="true" ma:displayName="Ime dokumenta" ma:internalName="Ime_x0020_dokumen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8D05C0-DAE4-4BDE-BF28-2A15AF088E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C7378-0F40-41C4-A41B-AC44AAF2769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07B5196-8D3D-4869-8543-30B5E1E82C2E}">
  <ds:schemaRefs>
    <ds:schemaRef ds:uri="http://purl.org/dc/dcmitype/"/>
    <ds:schemaRef ds:uri="http://www.w3.org/XML/1998/namespace"/>
    <ds:schemaRef ds:uri="182dcf74-8eae-410c-92e8-91aa627444a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f4eb15f-0059-4d20-800c-895fcf70144c"/>
    <ds:schemaRef ds:uri="http://purl.org/dc/terms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646882AA-60ED-4AF0-B0A7-DE4BB07E0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eb15f-0059-4d20-800c-895fcf70144c"/>
    <ds:schemaRef ds:uri="182dcf74-8eae-410c-92e8-91aa627444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332</Words>
  <PresentationFormat>Diaprojekcija na zaslonu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Calibri</vt:lpstr>
      <vt:lpstr>Optima CE Roman</vt:lpstr>
      <vt:lpstr>Tahoma</vt:lpstr>
      <vt:lpstr>Wingdings</vt:lpstr>
      <vt:lpstr>OBR0456 (2)</vt:lpstr>
      <vt:lpstr>RAVNANJE V ČASU BOLNIŠKE ODSOTNOSTI (povzetek navodil)</vt:lpstr>
      <vt:lpstr>KAJ MORA DELAVEC STORITI OB NASTOPU BOLNIŠKE ODSOTNOSTI?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SPSDescription">
    <vt:lpwstr/>
  </property>
  <property fmtid="{D5CDD505-2E9C-101B-9397-08002B2CF9AE}" pid="4" name="Status">
    <vt:lpwstr/>
  </property>
</Properties>
</file>